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0"/>
  </p:notesMasterIdLst>
  <p:sldIdLst>
    <p:sldId id="256" r:id="rId5"/>
    <p:sldId id="274" r:id="rId6"/>
    <p:sldId id="278" r:id="rId7"/>
    <p:sldId id="279" r:id="rId8"/>
    <p:sldId id="280" r:id="rId9"/>
    <p:sldId id="282" r:id="rId10"/>
    <p:sldId id="283" r:id="rId11"/>
    <p:sldId id="285" r:id="rId12"/>
    <p:sldId id="286" r:id="rId13"/>
    <p:sldId id="287" r:id="rId14"/>
    <p:sldId id="288" r:id="rId15"/>
    <p:sldId id="275" r:id="rId16"/>
    <p:sldId id="276" r:id="rId17"/>
    <p:sldId id="277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9" d="100"/>
          <a:sy n="69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7086E8F8-10C8-4EAE-B352-5E605775AE3F}" type="datetimeFigureOut">
              <a:rPr lang="en-US"/>
              <a:pPr/>
              <a:t>12/5/2011</a:t>
            </a:fld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791DB718-DB06-4298-8FE2-ED1A5BDB302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88D2-D4E8-4585-B265-617E44085EC9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ECDA-2BB7-4395-B11A-76DC4749B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607C8-CE1E-4C7D-8E9E-5ED4B70A7E83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C76B-FBB4-4D59-913C-0172C3F95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CAFDA-0748-4EB8-9E73-9D03B92CEC92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F011-6CA5-4C2E-9BE5-8306052A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8AD48-3002-4532-89DB-7E29296897F3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2274-C966-4A67-9DAB-2981C0948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29A1-F82D-49CC-843A-85E1E403C01B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F909-24D2-402F-A2AF-6958CC90E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D3AD-A890-4251-894F-D34020ECAC6F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AEC5E-0987-465A-BF74-353F4A4AED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2AB8-13E6-405A-B71A-93FA8B5FC73D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E3C7-E5DB-4995-AB4F-EC656E29C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0E16-2300-4867-8777-7D6ECA442F4E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CB9A-8024-4096-AFC8-DAD975D2B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51A0-B4F2-4B18-88C0-12F979E31E0A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C01E-541C-4932-BC45-338E79011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077E-4023-4E8E-9BA2-3017CD358FC7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8C05-7482-4923-AA0A-AC1550959F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6572C-0084-4E82-BB8B-491F16F47997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0ACE-BE68-4528-A5D7-B6C4B2640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07BB12-FAA6-416D-A85F-F6C8DB7500FD}" type="datetimeFigureOut">
              <a:rPr lang="en-US"/>
              <a:pPr>
                <a:defRPr/>
              </a:pPr>
              <a:t>12/5/2011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6215C-3812-46B7-A70C-3458F53D4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HvztnHOWE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eIFi_Helf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pbMUEHvoAo" TargetMode="External"/><Relationship Id="rId2" Type="http://schemas.openxmlformats.org/officeDocument/2006/relationships/hyperlink" Target="http://www.ca-in-sapporo.com/interests/beethove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6K_IuBsRM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Romantic </a:t>
            </a:r>
            <a:r>
              <a:rPr lang="en-US" dirty="0" smtClean="0"/>
              <a:t>Music: </a:t>
            </a:r>
            <a:r>
              <a:rPr lang="en-US" dirty="0" smtClean="0"/>
              <a:t>Beethoven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dirty="0" smtClean="0"/>
              <a:t>Dr. Alan Haffa</a:t>
            </a:r>
          </a:p>
          <a:p>
            <a:endParaRPr lang="en-US" dirty="0" smtClean="0"/>
          </a:p>
          <a:p>
            <a:r>
              <a:rPr lang="en-US" dirty="0" smtClean="0"/>
              <a:t>Please Silence Cell </a:t>
            </a:r>
            <a:r>
              <a:rPr lang="en-US" dirty="0" smtClean="0"/>
              <a:t>Phones</a:t>
            </a:r>
          </a:p>
          <a:p>
            <a:endParaRPr lang="en-US" dirty="0" smtClean="0"/>
          </a:p>
          <a:p>
            <a:r>
              <a:rPr lang="en-US" dirty="0" smtClean="0"/>
              <a:t>See: 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Change in Dedication?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r>
              <a:rPr lang="en-US" dirty="0" smtClean="0"/>
              <a:t>Austria had suffered a defeat at the hands of France in 1804</a:t>
            </a:r>
          </a:p>
          <a:p>
            <a:r>
              <a:rPr lang="en-US" dirty="0" smtClean="0"/>
              <a:t>While Beethoven was not all that happy with life in Vienna, it would have been unacceptable in Vienna to publish with the dedication to Napoleon.</a:t>
            </a:r>
          </a:p>
          <a:p>
            <a:r>
              <a:rPr lang="en-US" dirty="0" smtClean="0"/>
              <a:t>“Grand Man” is a compromise</a:t>
            </a:r>
          </a:p>
          <a:p>
            <a:r>
              <a:rPr lang="en-US" dirty="0" smtClean="0"/>
              <a:t>Dedicating his work to Napoleon was not an attempt to flatter. It is a declaration of his own creative greatness—his equality with Napoleon. (</a:t>
            </a:r>
            <a:r>
              <a:rPr lang="en-US" dirty="0" smtClean="0"/>
              <a:t>Clubbe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2"/>
              </a:rPr>
              <a:t>http://www.youtube.com/watch?v=tHvztnHOWEQ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“Emperor” Concerto, Opus 73, 1809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105400"/>
          </a:xfrm>
        </p:spPr>
        <p:txBody>
          <a:bodyPr/>
          <a:lstStyle/>
          <a:p>
            <a:r>
              <a:rPr lang="en-US" dirty="0" smtClean="0"/>
              <a:t>Written at the time of Napoleon’s occupation of Vienna</a:t>
            </a:r>
          </a:p>
          <a:p>
            <a:r>
              <a:rPr lang="en-US" dirty="0" smtClean="0"/>
              <a:t> “With </a:t>
            </a:r>
            <a:r>
              <a:rPr lang="en-US" dirty="0" smtClean="0"/>
              <a:t>a </a:t>
            </a:r>
            <a:r>
              <a:rPr lang="en-US" dirty="0" smtClean="0"/>
              <a:t>courage and </a:t>
            </a:r>
            <a:r>
              <a:rPr lang="en-US" dirty="0" smtClean="0"/>
              <a:t>heroism of soul equal to Napoleon’s and with his chosen instrument, the piano, </a:t>
            </a:r>
            <a:r>
              <a:rPr lang="en-US" dirty="0" smtClean="0"/>
              <a:t>as protagonist</a:t>
            </a:r>
            <a:r>
              <a:rPr lang="en-US" dirty="0" smtClean="0"/>
              <a:t>, he would take the field against the Emperor. </a:t>
            </a:r>
            <a:r>
              <a:rPr lang="en-US" dirty="0" smtClean="0"/>
              <a:t>..The general is </a:t>
            </a:r>
            <a:r>
              <a:rPr lang="en-US" dirty="0" smtClean="0"/>
              <a:t>Beethoven. What the Prussians had failed to accomplish by force of arms at Jena </a:t>
            </a:r>
            <a:r>
              <a:rPr lang="en-US" dirty="0" smtClean="0"/>
              <a:t>and the </a:t>
            </a:r>
            <a:r>
              <a:rPr lang="en-US" dirty="0" smtClean="0"/>
              <a:t>Austrians at Wagram, he would by the force of his music</a:t>
            </a:r>
            <a:r>
              <a:rPr lang="en-US" dirty="0" smtClean="0"/>
              <a:t>.“ (</a:t>
            </a:r>
            <a:r>
              <a:rPr lang="en-US" dirty="0" smtClean="0"/>
              <a:t>Cubbe</a:t>
            </a:r>
            <a:r>
              <a:rPr lang="en-US" dirty="0" smtClean="0"/>
              <a:t> 551)</a:t>
            </a:r>
          </a:p>
          <a:p>
            <a:r>
              <a:rPr lang="en-US" dirty="0" smtClean="0">
                <a:hlinkClick r:id="rId2"/>
              </a:rPr>
              <a:t>http://www.youtube.com/watch?v=feIFi_HelfA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Ninth Symphony, 1824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r>
              <a:rPr lang="en-US" sz="3200" dirty="0" smtClean="0"/>
              <a:t>“Ode to Joy” by Schiller, sung in last movement by Chorus</a:t>
            </a:r>
          </a:p>
          <a:p>
            <a:r>
              <a:rPr lang="en-US" sz="3200" dirty="0" smtClean="0"/>
              <a:t>Incorporates Chorus and Symphony </a:t>
            </a:r>
          </a:p>
          <a:p>
            <a:r>
              <a:rPr lang="en-US" sz="3200" dirty="0" smtClean="0"/>
              <a:t>Four Movements</a:t>
            </a:r>
          </a:p>
          <a:p>
            <a:r>
              <a:rPr lang="en-US" sz="3200" dirty="0" smtClean="0"/>
              <a:t>Length is epic: Over One Hour. Difficulty of maintaining interest for so long with no extra-musical affects</a:t>
            </a:r>
          </a:p>
          <a:p>
            <a:r>
              <a:rPr lang="en-US" sz="3200" dirty="0" smtClean="0"/>
              <a:t>Restless examination of various melodies suggests a soul-searching depth of passion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Schiller’s Poem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r>
              <a:rPr lang="en-US" sz="3200" dirty="0" smtClean="0"/>
              <a:t>Joyous &amp; Uplifting affirmation of Life: Man’s Harmony with Nature</a:t>
            </a:r>
          </a:p>
          <a:p>
            <a:r>
              <a:rPr lang="en-US" sz="3200" dirty="0" smtClean="0"/>
              <a:t>International Brotherhood of </a:t>
            </a:r>
            <a:r>
              <a:rPr lang="en-US" sz="3200" dirty="0" smtClean="0"/>
              <a:t>Mankind</a:t>
            </a:r>
          </a:p>
          <a:p>
            <a:r>
              <a:rPr lang="en-US" sz="3200" dirty="0" smtClean="0"/>
              <a:t>Lyrics: </a:t>
            </a:r>
            <a:r>
              <a:rPr lang="en-US" sz="3200" dirty="0" smtClean="0">
                <a:hlinkClick r:id="rId2"/>
              </a:rPr>
              <a:t>http://www.ca-in-sapporo.com/interests/beethoven.html</a:t>
            </a:r>
            <a:endParaRPr lang="en-US" sz="3200" dirty="0" smtClean="0"/>
          </a:p>
          <a:p>
            <a:r>
              <a:rPr lang="en-US" sz="3200" dirty="0" smtClean="0"/>
              <a:t>Music from Ode to Joy: </a:t>
            </a:r>
            <a:r>
              <a:rPr lang="en-US" sz="3200" dirty="0" smtClean="0">
                <a:hlinkClick r:id="rId3"/>
              </a:rPr>
              <a:t>http://www.youtube.com/watch?v=4pbMUEHvoAo</a:t>
            </a:r>
            <a:endParaRPr lang="en-US" sz="32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Summary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lvl="1"/>
            <a:r>
              <a:rPr lang="en-US" sz="3200" dirty="0" smtClean="0"/>
              <a:t>Passionate</a:t>
            </a:r>
            <a:r>
              <a:rPr lang="en-US" sz="3200" dirty="0" smtClean="0"/>
              <a:t>, individualistic, highly emotive</a:t>
            </a:r>
          </a:p>
          <a:p>
            <a:pPr lvl="1"/>
            <a:r>
              <a:rPr lang="en-US" sz="3200" dirty="0" smtClean="0"/>
              <a:t>Expands complexity </a:t>
            </a:r>
            <a:r>
              <a:rPr lang="en-US" sz="3200" dirty="0" smtClean="0"/>
              <a:t>of Symphony</a:t>
            </a:r>
          </a:p>
          <a:p>
            <a:pPr lvl="1"/>
            <a:r>
              <a:rPr lang="en-US" sz="3200" dirty="0" smtClean="0"/>
              <a:t>Heroic music captures the energy and passion inspired by Napoleon.</a:t>
            </a:r>
          </a:p>
          <a:p>
            <a:pPr lvl="1"/>
            <a:r>
              <a:rPr lang="en-US" sz="3200" dirty="0" smtClean="0"/>
              <a:t>Beethoven wanted to do in music what Napoleon had done in politics and war.</a:t>
            </a:r>
          </a:p>
          <a:p>
            <a:pPr lvl="1"/>
            <a:r>
              <a:rPr lang="en-US" sz="3200" dirty="0" smtClean="0"/>
              <a:t>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Symphony reflects the Universal aspiration of the Romantic Era: the Brotherhood of all Mankind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200"/>
          </a:xfrm>
        </p:spPr>
        <p:txBody>
          <a:bodyPr/>
          <a:lstStyle/>
          <a:p>
            <a:r>
              <a:rPr lang="en-US" sz="2400" dirty="0" smtClean="0"/>
              <a:t>Cassedy</a:t>
            </a:r>
            <a:r>
              <a:rPr lang="en-US" sz="2400" dirty="0" smtClean="0"/>
              <a:t>, Steven. "Beethoven The Romantic: How E. T. A. Hoffmann Got It Right." </a:t>
            </a:r>
            <a:r>
              <a:rPr lang="en-US" sz="2400" i="1" dirty="0" smtClean="0"/>
              <a:t>Journal Of The History Of Ideas</a:t>
            </a:r>
            <a:r>
              <a:rPr lang="en-US" sz="2400" dirty="0" smtClean="0"/>
              <a:t> 71.1 (2010): 1-37. </a:t>
            </a:r>
            <a:r>
              <a:rPr lang="en-US" sz="2400" i="1" dirty="0" smtClean="0"/>
              <a:t>Academic Search Premier</a:t>
            </a:r>
            <a:r>
              <a:rPr lang="en-US" sz="2400" dirty="0" smtClean="0"/>
              <a:t>. Web. 5 Dec. 2011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Clubbe</a:t>
            </a:r>
            <a:r>
              <a:rPr lang="en-US" sz="2400" dirty="0" smtClean="0"/>
              <a:t>, John. "The Creative Rivalry Of Beethoven With Napoleon." </a:t>
            </a:r>
            <a:r>
              <a:rPr lang="en-US" sz="2400" i="1" dirty="0" smtClean="0"/>
              <a:t>European Romantic Review</a:t>
            </a:r>
            <a:r>
              <a:rPr lang="en-US" sz="2400" dirty="0" smtClean="0"/>
              <a:t> 17.5 (2006): 543-558. </a:t>
            </a:r>
            <a:r>
              <a:rPr lang="en-US" sz="2400" i="1" dirty="0" smtClean="0"/>
              <a:t>Academic Search Premier</a:t>
            </a:r>
            <a:r>
              <a:rPr lang="en-US" sz="2400" dirty="0" smtClean="0"/>
              <a:t>. Web. 5 Dec. 2011.</a:t>
            </a:r>
          </a:p>
          <a:p>
            <a:r>
              <a:rPr lang="en-US" sz="2400" dirty="0" smtClean="0"/>
              <a:t>Knight, </a:t>
            </a:r>
            <a:r>
              <a:rPr lang="en-US" sz="2400" dirty="0" smtClean="0"/>
              <a:t>Frida</a:t>
            </a:r>
            <a:r>
              <a:rPr lang="en-US" sz="2400" dirty="0" smtClean="0"/>
              <a:t>. </a:t>
            </a:r>
            <a:r>
              <a:rPr lang="en-US" sz="2400" i="1" dirty="0" smtClean="0"/>
              <a:t>Beethoven and the Age of Revolution. </a:t>
            </a:r>
            <a:r>
              <a:rPr lang="en-US" sz="2400" dirty="0" smtClean="0"/>
              <a:t>New York: International Publishers, 1973.</a:t>
            </a:r>
          </a:p>
          <a:p>
            <a:r>
              <a:rPr lang="en-US" sz="2400" dirty="0" smtClean="0"/>
              <a:t>Steblin</a:t>
            </a:r>
            <a:r>
              <a:rPr lang="en-US" sz="2400" dirty="0" smtClean="0"/>
              <a:t>, Rita. "Who Died? The Funeral March In Beethoven's </a:t>
            </a:r>
            <a:r>
              <a:rPr lang="en-US" sz="2400" dirty="0" smtClean="0"/>
              <a:t>Eroica</a:t>
            </a:r>
            <a:r>
              <a:rPr lang="en-US" sz="2400" dirty="0" smtClean="0"/>
              <a:t> Symphony." </a:t>
            </a:r>
            <a:r>
              <a:rPr lang="en-US" sz="2400" i="1" dirty="0" smtClean="0"/>
              <a:t>Musical Quarterly</a:t>
            </a:r>
            <a:r>
              <a:rPr lang="en-US" sz="2400" dirty="0" smtClean="0"/>
              <a:t> 89.1 (2006): 62-7979. </a:t>
            </a:r>
            <a:r>
              <a:rPr lang="en-US" sz="2400" i="1" dirty="0" smtClean="0"/>
              <a:t>Academic Search Premier</a:t>
            </a:r>
            <a:r>
              <a:rPr lang="en-US" sz="2400" dirty="0" smtClean="0"/>
              <a:t>. Web. 5 Dec. 2011.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572000" y="274638"/>
            <a:ext cx="4572000" cy="15541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7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Ludwig von Beethoven (1770-1827)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sz="half" idx="1"/>
          </p:nvPr>
        </p:nvSpPr>
        <p:spPr>
          <a:xfrm>
            <a:off x="0" y="304800"/>
            <a:ext cx="4876800" cy="6553200"/>
          </a:xfrm>
        </p:spPr>
        <p:txBody>
          <a:bodyPr/>
          <a:lstStyle/>
          <a:p>
            <a:r>
              <a:rPr lang="en-US" sz="3200" dirty="0" smtClean="0"/>
              <a:t>Stirred by French Revolution and Napoleon</a:t>
            </a:r>
          </a:p>
          <a:p>
            <a:r>
              <a:rPr lang="en-US" sz="3200" dirty="0" smtClean="0"/>
              <a:t>Transcended Classical into Romantic</a:t>
            </a:r>
          </a:p>
          <a:p>
            <a:r>
              <a:rPr lang="en-US" sz="3200" dirty="0" smtClean="0"/>
              <a:t>Met Mozart and impressed him</a:t>
            </a:r>
          </a:p>
          <a:p>
            <a:r>
              <a:rPr lang="en-US" sz="3200" dirty="0" smtClean="0"/>
              <a:t>Studied under Haydn</a:t>
            </a:r>
          </a:p>
          <a:p>
            <a:r>
              <a:rPr lang="en-US" sz="3200" dirty="0" smtClean="0"/>
              <a:t>Deafness</a:t>
            </a:r>
          </a:p>
          <a:p>
            <a:r>
              <a:rPr lang="en-US" sz="3200" dirty="0" smtClean="0"/>
              <a:t>Vienna under attack from Napoleon</a:t>
            </a:r>
          </a:p>
          <a:p>
            <a:endParaRPr lang="en-US" sz="3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4821" name="Picture 5" descr="Beethoven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1750" y="1828800"/>
            <a:ext cx="4032250" cy="5029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ETA Hoffmann and Beethoven’s 5</a:t>
            </a:r>
            <a:r>
              <a:rPr lang="en-US" baseline="30000" dirty="0" smtClean="0"/>
              <a:t>th</a:t>
            </a:r>
            <a:r>
              <a:rPr lang="en-US" dirty="0" smtClean="0"/>
              <a:t> Symphony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sz="3200" dirty="0" smtClean="0"/>
              <a:t>Music Critic</a:t>
            </a:r>
          </a:p>
          <a:p>
            <a:r>
              <a:rPr lang="en-US" sz="3200" dirty="0" smtClean="0"/>
              <a:t>His review of the 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Symphony in July, 1810</a:t>
            </a:r>
          </a:p>
          <a:p>
            <a:r>
              <a:rPr lang="en-US" sz="3200" dirty="0" smtClean="0"/>
              <a:t>Describes Romantic Music</a:t>
            </a:r>
          </a:p>
          <a:p>
            <a:r>
              <a:rPr lang="en-US" sz="3200" dirty="0" smtClean="0"/>
              <a:t>Music, unlike words, releases powerful passions that connect us to the infinite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Hoffman on Beethoven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“Thus </a:t>
            </a:r>
            <a:r>
              <a:rPr lang="en-US" dirty="0" smtClean="0"/>
              <a:t>does Beethoven’s instrumental music open up for us </a:t>
            </a:r>
            <a:r>
              <a:rPr lang="en-US" dirty="0" smtClean="0"/>
              <a:t>the realm </a:t>
            </a:r>
            <a:r>
              <a:rPr lang="en-US" dirty="0" smtClean="0"/>
              <a:t>of the monstrous and the immeasurable. Glowing rays </a:t>
            </a:r>
            <a:r>
              <a:rPr lang="en-US" dirty="0" smtClean="0"/>
              <a:t>shoot through </a:t>
            </a:r>
            <a:r>
              <a:rPr lang="en-US" dirty="0" smtClean="0"/>
              <a:t>the deep night of this realm, and we become aware </a:t>
            </a:r>
            <a:r>
              <a:rPr lang="en-US" dirty="0" smtClean="0"/>
              <a:t>of giant </a:t>
            </a:r>
            <a:r>
              <a:rPr lang="en-US" dirty="0" smtClean="0"/>
              <a:t>shadows that wave up and down, close us in more and </a:t>
            </a:r>
            <a:r>
              <a:rPr lang="en-US" dirty="0" smtClean="0"/>
              <a:t>more narrowly</a:t>
            </a:r>
            <a:r>
              <a:rPr lang="en-US" dirty="0" smtClean="0"/>
              <a:t>, and annihilate everything in us except for the pain </a:t>
            </a:r>
            <a:r>
              <a:rPr lang="en-US" dirty="0" smtClean="0"/>
              <a:t>of infinite </a:t>
            </a:r>
            <a:r>
              <a:rPr lang="en-US" dirty="0" smtClean="0"/>
              <a:t>yearning, in which every pleasure . . . sinks down </a:t>
            </a:r>
            <a:r>
              <a:rPr lang="en-US" dirty="0" smtClean="0"/>
              <a:t>and founders</a:t>
            </a:r>
            <a:r>
              <a:rPr lang="en-US" dirty="0" smtClean="0"/>
              <a:t>, and only in this pain, which, consuming within </a:t>
            </a:r>
            <a:r>
              <a:rPr lang="en-US" dirty="0" smtClean="0"/>
              <a:t>itself, but </a:t>
            </a:r>
            <a:r>
              <a:rPr lang="en-US" dirty="0" smtClean="0"/>
              <a:t>not destroying, love, hope, and joy, wants to burst open </a:t>
            </a:r>
            <a:r>
              <a:rPr lang="en-US" dirty="0" smtClean="0"/>
              <a:t>our breast </a:t>
            </a:r>
            <a:r>
              <a:rPr lang="en-US" dirty="0" smtClean="0"/>
              <a:t>with a full-voiced harmony of all passions, do we live </a:t>
            </a:r>
            <a:r>
              <a:rPr lang="en-US" dirty="0" smtClean="0"/>
              <a:t>on, enchanted </a:t>
            </a:r>
            <a:r>
              <a:rPr lang="en-US" dirty="0" smtClean="0"/>
              <a:t>spirit-seers [</a:t>
            </a:r>
            <a:r>
              <a:rPr lang="en-US" i="1" dirty="0" smtClean="0"/>
              <a:t>Geisterseher</a:t>
            </a:r>
            <a:r>
              <a:rPr lang="en-US" i="1" dirty="0" smtClean="0"/>
              <a:t>].” (quoted in </a:t>
            </a:r>
            <a:r>
              <a:rPr lang="en-US" i="1" dirty="0" smtClean="0"/>
              <a:t>Cassedy</a:t>
            </a:r>
            <a:r>
              <a:rPr lang="en-US" i="1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Beethoven as a Romantic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/>
          <a:lstStyle/>
          <a:p>
            <a:r>
              <a:rPr lang="en-US" dirty="0" smtClean="0"/>
              <a:t>“Beethoven’s </a:t>
            </a:r>
            <a:r>
              <a:rPr lang="en-US" dirty="0" smtClean="0"/>
              <a:t>music sets in </a:t>
            </a:r>
            <a:r>
              <a:rPr lang="en-US" dirty="0" smtClean="0"/>
              <a:t>motion terror</a:t>
            </a:r>
            <a:r>
              <a:rPr lang="en-US" dirty="0" smtClean="0"/>
              <a:t>, fear, horror, pain and awakens the infinite yearning </a:t>
            </a:r>
            <a:r>
              <a:rPr lang="en-US" dirty="0" smtClean="0"/>
              <a:t>that is </a:t>
            </a:r>
            <a:r>
              <a:rPr lang="en-US" dirty="0" smtClean="0"/>
              <a:t>the essence of romanticism. Beethoven is a purely romantic (</a:t>
            </a:r>
            <a:r>
              <a:rPr lang="en-US" dirty="0" smtClean="0"/>
              <a:t>and therefore </a:t>
            </a:r>
            <a:r>
              <a:rPr lang="en-US" dirty="0" smtClean="0"/>
              <a:t>a truly musical) composer, and it may be for this </a:t>
            </a:r>
            <a:r>
              <a:rPr lang="en-US" dirty="0" smtClean="0"/>
              <a:t>reason that </a:t>
            </a:r>
            <a:r>
              <a:rPr lang="en-US" dirty="0" smtClean="0"/>
              <a:t>his vocal music, which does not allow for undetermined </a:t>
            </a:r>
            <a:r>
              <a:rPr lang="en-US" dirty="0" smtClean="0"/>
              <a:t>yearning but </a:t>
            </a:r>
            <a:r>
              <a:rPr lang="en-US" dirty="0" smtClean="0"/>
              <a:t>represents from the realm of the infinite only those </a:t>
            </a:r>
            <a:r>
              <a:rPr lang="en-US" dirty="0" smtClean="0"/>
              <a:t>emotions that </a:t>
            </a:r>
            <a:r>
              <a:rPr lang="en-US" dirty="0" smtClean="0"/>
              <a:t>are designated by means of words, is not successful and </a:t>
            </a:r>
            <a:r>
              <a:rPr lang="en-US" dirty="0" smtClean="0"/>
              <a:t>that his </a:t>
            </a:r>
            <a:r>
              <a:rPr lang="en-US" dirty="0" smtClean="0"/>
              <a:t>instrumental music rarely speaks to the </a:t>
            </a:r>
            <a:r>
              <a:rPr lang="en-US" dirty="0" smtClean="0"/>
              <a:t>multitude.” (</a:t>
            </a:r>
            <a:r>
              <a:rPr lang="en-US" dirty="0" smtClean="0"/>
              <a:t>Cassedy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Hoffmann on the Closing of the Fifth Symphony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60925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Beethoven carries deep in his mind the romanticism of </a:t>
            </a:r>
            <a:r>
              <a:rPr lang="en-US" dirty="0" smtClean="0"/>
              <a:t>music, which </a:t>
            </a:r>
            <a:r>
              <a:rPr lang="en-US" dirty="0" smtClean="0"/>
              <a:t>he expresses in his works with high genius and clarity </a:t>
            </a:r>
            <a:r>
              <a:rPr lang="en-US" dirty="0" smtClean="0"/>
              <a:t>of vision </a:t>
            </a:r>
            <a:r>
              <a:rPr lang="en-US" dirty="0" smtClean="0"/>
              <a:t>[</a:t>
            </a:r>
            <a:r>
              <a:rPr lang="en-US" i="1" dirty="0" smtClean="0"/>
              <a:t>Besonnenheit</a:t>
            </a:r>
            <a:r>
              <a:rPr lang="en-US" i="1" dirty="0" smtClean="0"/>
              <a:t>]. The reviewer has never felt this in a </a:t>
            </a:r>
            <a:r>
              <a:rPr lang="en-US" i="1" dirty="0" smtClean="0"/>
              <a:t>livelier </a:t>
            </a:r>
            <a:r>
              <a:rPr lang="en-US" dirty="0" smtClean="0"/>
              <a:t>way </a:t>
            </a:r>
            <a:r>
              <a:rPr lang="en-US" dirty="0" smtClean="0"/>
              <a:t>than in the present </a:t>
            </a:r>
            <a:r>
              <a:rPr lang="en-US" dirty="0" smtClean="0"/>
              <a:t>symphony</a:t>
            </a:r>
            <a:r>
              <a:rPr lang="en-US" dirty="0" smtClean="0"/>
              <a:t>, which, in a climax that </a:t>
            </a:r>
            <a:r>
              <a:rPr lang="en-US" dirty="0" smtClean="0"/>
              <a:t>rises up </a:t>
            </a:r>
            <a:r>
              <a:rPr lang="en-US" dirty="0" smtClean="0"/>
              <a:t>to the very end, displays that romanticism of Beethoven </a:t>
            </a:r>
            <a:r>
              <a:rPr lang="en-US" dirty="0" smtClean="0"/>
              <a:t>more than </a:t>
            </a:r>
            <a:r>
              <a:rPr lang="en-US" dirty="0" smtClean="0"/>
              <a:t>any of his other works and irresistibly carries the </a:t>
            </a:r>
            <a:r>
              <a:rPr lang="en-US" dirty="0" smtClean="0"/>
              <a:t>listener away </a:t>
            </a:r>
            <a:r>
              <a:rPr lang="en-US" dirty="0" smtClean="0"/>
              <a:t>into the wondrous spirit realm of the infinite</a:t>
            </a:r>
            <a:r>
              <a:rPr lang="en-US" dirty="0" smtClean="0"/>
              <a:t>.”</a:t>
            </a:r>
          </a:p>
          <a:p>
            <a:r>
              <a:rPr lang="en-US" dirty="0" smtClean="0">
                <a:hlinkClick r:id="rId2"/>
              </a:rPr>
              <a:t>http://www.youtube.com/watch?v=N6K_IuBsRM4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What Hoffmann heard that was Romantic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AutoNum type="arabicPeriod"/>
            </a:pPr>
            <a:r>
              <a:rPr lang="en-US" sz="3200" dirty="0" smtClean="0"/>
              <a:t>T</a:t>
            </a:r>
            <a:r>
              <a:rPr lang="en-US" sz="3200" dirty="0" smtClean="0"/>
              <a:t>he </a:t>
            </a:r>
            <a:r>
              <a:rPr lang="en-US" sz="3200" dirty="0" smtClean="0"/>
              <a:t>purity of instrumental </a:t>
            </a:r>
            <a:r>
              <a:rPr lang="en-US" sz="3200" dirty="0" smtClean="0"/>
              <a:t>music</a:t>
            </a:r>
          </a:p>
          <a:p>
            <a:pPr marL="650875" indent="-514350">
              <a:buAutoNum type="arabicPeriod"/>
            </a:pPr>
            <a:r>
              <a:rPr lang="en-US" sz="3200" dirty="0" smtClean="0"/>
              <a:t>A</a:t>
            </a:r>
            <a:r>
              <a:rPr lang="en-US" sz="3200" dirty="0" smtClean="0"/>
              <a:t> </a:t>
            </a:r>
            <a:r>
              <a:rPr lang="en-US" sz="3200" dirty="0" smtClean="0"/>
              <a:t>sense of grandeur or </a:t>
            </a:r>
            <a:r>
              <a:rPr lang="en-US" sz="3200" dirty="0" smtClean="0"/>
              <a:t>simply grandness </a:t>
            </a:r>
            <a:r>
              <a:rPr lang="en-US" sz="3200" dirty="0" smtClean="0"/>
              <a:t>of </a:t>
            </a:r>
            <a:r>
              <a:rPr lang="en-US" sz="3200" dirty="0" smtClean="0"/>
              <a:t>scale</a:t>
            </a:r>
            <a:endParaRPr lang="en-US" sz="3200" dirty="0" smtClean="0"/>
          </a:p>
          <a:p>
            <a:pPr marL="650875" indent="-51435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presence of powerful and powerfully </a:t>
            </a:r>
            <a:r>
              <a:rPr lang="en-US" sz="3200" dirty="0" smtClean="0"/>
              <a:t>contrasting feelings</a:t>
            </a:r>
            <a:r>
              <a:rPr lang="en-US" sz="3200" dirty="0" smtClean="0"/>
              <a:t>, and </a:t>
            </a:r>
            <a:endParaRPr lang="en-US" sz="3200" dirty="0" smtClean="0"/>
          </a:p>
          <a:p>
            <a:pPr marL="650875" indent="-51435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elements of mystery, suspense, and surprise</a:t>
            </a:r>
            <a:r>
              <a:rPr lang="en-US" sz="3200" dirty="0" smtClean="0"/>
              <a:t>. (</a:t>
            </a:r>
            <a:r>
              <a:rPr lang="en-US" sz="3200" dirty="0" smtClean="0"/>
              <a:t>Cassedy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Eroica</a:t>
            </a:r>
            <a:r>
              <a:rPr lang="en-US" dirty="0" smtClean="0"/>
              <a:t> (1803-1804)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r>
              <a:rPr lang="en-US" b="1" dirty="0" smtClean="0"/>
              <a:t>Beethoven</a:t>
            </a:r>
            <a:r>
              <a:rPr lang="en-US" dirty="0" smtClean="0"/>
              <a:t>'s Third Symphony, the </a:t>
            </a:r>
            <a:r>
              <a:rPr lang="en-US" dirty="0" smtClean="0"/>
              <a:t>Eroica</a:t>
            </a:r>
            <a:r>
              <a:rPr lang="en-US" dirty="0" smtClean="0"/>
              <a:t>, especially </a:t>
            </a:r>
            <a:r>
              <a:rPr lang="en-US" dirty="0" smtClean="0"/>
              <a:t>its second movement, "Marcia </a:t>
            </a:r>
            <a:r>
              <a:rPr lang="en-US" dirty="0" smtClean="0"/>
              <a:t>Funebre</a:t>
            </a:r>
            <a:r>
              <a:rPr lang="en-US" dirty="0" smtClean="0"/>
              <a:t>", is said to have engaged the public interest. </a:t>
            </a:r>
            <a:endParaRPr lang="en-US" dirty="0" smtClean="0"/>
          </a:p>
          <a:p>
            <a:r>
              <a:rPr lang="en-US" dirty="0" smtClean="0"/>
              <a:t>Controversy over the dedication</a:t>
            </a:r>
          </a:p>
          <a:p>
            <a:r>
              <a:rPr lang="en-US" dirty="0" smtClean="0"/>
              <a:t>But there is no question that Beethoven admired Napoleon</a:t>
            </a:r>
          </a:p>
          <a:p>
            <a:r>
              <a:rPr lang="en-US" dirty="0" smtClean="0"/>
              <a:t>He admired him not so much for battlefield exploits, as for his success as bringing political order to France (</a:t>
            </a:r>
            <a:r>
              <a:rPr lang="en-US" dirty="0" smtClean="0"/>
              <a:t>Clubbe</a:t>
            </a:r>
            <a:r>
              <a:rPr lang="en-US" dirty="0" smtClean="0"/>
              <a:t> 548)</a:t>
            </a:r>
          </a:p>
          <a:p>
            <a:r>
              <a:rPr lang="en-US" dirty="0" smtClean="0"/>
              <a:t>Napoleon’s Energy, Passion, and ability to recreate the world inspired Beethoven.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Beethoven and Napoleon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r>
              <a:rPr lang="en-US" dirty="0" smtClean="0"/>
              <a:t>John </a:t>
            </a:r>
            <a:r>
              <a:rPr lang="en-US" dirty="0" smtClean="0"/>
              <a:t>Clubbe</a:t>
            </a:r>
            <a:r>
              <a:rPr lang="en-US" dirty="0" smtClean="0"/>
              <a:t> argues that Beethoven imagined  himself as his rival</a:t>
            </a:r>
          </a:p>
          <a:p>
            <a:r>
              <a:rPr lang="en-US" dirty="0" smtClean="0"/>
              <a:t>After Napoleon’s exile to St. Helen in 1815, Beethoven may have seen himself as Napoleon’s successor.</a:t>
            </a:r>
          </a:p>
          <a:p>
            <a:r>
              <a:rPr lang="en-US" dirty="0" smtClean="0"/>
              <a:t>Heroica</a:t>
            </a:r>
            <a:r>
              <a:rPr lang="en-US" dirty="0" smtClean="0"/>
              <a:t> dedicated to Napoleon in 1802. But after Napoleon declared himself Emperor in 1804, Beethoven was outraged.</a:t>
            </a:r>
          </a:p>
          <a:p>
            <a:r>
              <a:rPr lang="en-US" dirty="0" smtClean="0"/>
              <a:t>“So he too is nothing more than a normal man.”</a:t>
            </a:r>
          </a:p>
          <a:p>
            <a:r>
              <a:rPr lang="en-US" dirty="0" smtClean="0"/>
              <a:t>Published in 1806: </a:t>
            </a:r>
            <a:r>
              <a:rPr lang="it-IT" i="1" dirty="0" smtClean="0"/>
              <a:t>“Heroic </a:t>
            </a:r>
            <a:r>
              <a:rPr lang="en-US" dirty="0" smtClean="0"/>
              <a:t>Symphony </a:t>
            </a:r>
            <a:r>
              <a:rPr lang="en-US" dirty="0" smtClean="0"/>
              <a:t>… composed to Celebrate the Memory of a Great Man.” </a:t>
            </a:r>
            <a:endParaRPr lang="en-US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6A7AF72704344ACC6D275F544553F" ma:contentTypeVersion="0" ma:contentTypeDescription="Create a new document." ma:contentTypeScope="" ma:versionID="e53f108c7b098144f9869a83a2d610b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E77FA9-0DE5-487B-9BAF-64CB78EADFD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ED48C43-3F14-4D20-99EE-321790CEAC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429B27-592E-4195-AF03-FD9FA9F5C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524</TotalTime>
  <Words>1055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Romantic Music: Beethoven</vt:lpstr>
      <vt:lpstr>Ludwig von Beethoven (1770-1827)</vt:lpstr>
      <vt:lpstr>ETA Hoffmann and Beethoven’s 5th Symphony</vt:lpstr>
      <vt:lpstr>Hoffman on Beethoven</vt:lpstr>
      <vt:lpstr>Beethoven as a Romantic</vt:lpstr>
      <vt:lpstr>Hoffmann on the Closing of the Fifth Symphony</vt:lpstr>
      <vt:lpstr>Summary of What Hoffmann heard that was Romantic</vt:lpstr>
      <vt:lpstr>Eroica (1803-1804)</vt:lpstr>
      <vt:lpstr>Beethoven and Napoleon</vt:lpstr>
      <vt:lpstr>Why the Change in Dedication?</vt:lpstr>
      <vt:lpstr>“Emperor” Concerto, Opus 73, 1809</vt:lpstr>
      <vt:lpstr>Ninth Symphony, 1824</vt:lpstr>
      <vt:lpstr>Schiller’s Poem</vt:lpstr>
      <vt:lpstr>Summary</vt:lpstr>
      <vt:lpstr>Bibliography</vt:lpstr>
    </vt:vector>
  </TitlesOfParts>
  <Company>Monterey Peninsula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and Romantic Music: Mozart and Beethoven</dc:title>
  <dc:creator>AHaffa</dc:creator>
  <cp:lastModifiedBy>AHaffa</cp:lastModifiedBy>
  <cp:revision>74</cp:revision>
  <dcterms:created xsi:type="dcterms:W3CDTF">2009-03-16T20:49:07Z</dcterms:created>
  <dcterms:modified xsi:type="dcterms:W3CDTF">2011-12-05T23:10:21Z</dcterms:modified>
</cp:coreProperties>
</file>